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15"/>
  </p:notesMasterIdLst>
  <p:sldIdLst>
    <p:sldId id="302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416" r:id="rId10"/>
    <p:sldId id="418" r:id="rId11"/>
    <p:sldId id="417" r:id="rId12"/>
    <p:sldId id="419" r:id="rId13"/>
    <p:sldId id="4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7C6C2-9199-E540-83F6-427218C07536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38165-BEC3-CF45-AA01-BC458F79D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8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6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6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4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22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70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4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6" r:id="rId4"/>
    <p:sldLayoutId id="214748366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957" y="226031"/>
            <a:ext cx="9322086" cy="293082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3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Downstream processing of single-cell ATAC-seq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Filtering, normalizing and clustering data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40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43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54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/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95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451916-67DF-F749-88DC-BBF917481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single-cell ATAC-seq data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9ABE-6A41-F742-A351-94C21528DC33}"/>
              </a:ext>
            </a:extLst>
          </p:cNvPr>
          <p:cNvSpPr/>
          <p:nvPr/>
        </p:nvSpPr>
        <p:spPr>
          <a:xfrm>
            <a:off x="6581479" y="3927715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EEDA5-ED29-8747-9A35-0F22B66B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7" y="2291138"/>
            <a:ext cx="5827748" cy="4195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63C18-188D-9D4A-A350-128F49859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71"/>
          <a:stretch/>
        </p:blipFill>
        <p:spPr>
          <a:xfrm>
            <a:off x="7318410" y="2661512"/>
            <a:ext cx="4247080" cy="2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5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9ED4B-5169-634B-9F43-067E4AEF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Signac object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4682D7-C513-C747-8DBA-2B82112C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42090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counts</a:t>
            </a:r>
            <a:r>
              <a:rPr lang="en-GB" dirty="0"/>
              <a:t> &lt;- Seurat::Read10X_h5("…*_filtered_peak_bc_matrix.h5")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metadata &lt;- </a:t>
            </a:r>
            <a:r>
              <a:rPr lang="en-GB" dirty="0" err="1"/>
              <a:t>read.table</a:t>
            </a:r>
            <a:r>
              <a:rPr lang="en-GB" dirty="0"/>
              <a:t>("…*_</a:t>
            </a:r>
            <a:r>
              <a:rPr lang="en-GB" dirty="0" err="1"/>
              <a:t>singlecell.csv</a:t>
            </a:r>
            <a:r>
              <a:rPr lang="en-GB" dirty="0"/>
              <a:t>")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assay &lt;- Signac::</a:t>
            </a:r>
            <a:r>
              <a:rPr lang="en-GB" dirty="0" err="1"/>
              <a:t>CreateChromatinAssay</a:t>
            </a:r>
            <a:r>
              <a:rPr lang="en-GB" dirty="0"/>
              <a:t>(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	counts = counts,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genome</a:t>
            </a:r>
            <a:r>
              <a:rPr lang="en-GB" dirty="0"/>
              <a:t> = "…",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fragments</a:t>
            </a:r>
            <a:r>
              <a:rPr lang="en-GB" dirty="0"/>
              <a:t> = "…"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)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brain &lt;- Seurat::</a:t>
            </a:r>
            <a:r>
              <a:rPr lang="en-GB" dirty="0" err="1"/>
              <a:t>CreateSeuratObject</a:t>
            </a:r>
            <a:r>
              <a:rPr lang="en-GB" dirty="0"/>
              <a:t>(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counts</a:t>
            </a:r>
            <a:r>
              <a:rPr lang="en-GB" dirty="0"/>
              <a:t> = assay,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assay</a:t>
            </a:r>
            <a:r>
              <a:rPr lang="en-GB" dirty="0"/>
              <a:t> = "…",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project</a:t>
            </a:r>
            <a:r>
              <a:rPr lang="en-GB" dirty="0"/>
              <a:t> = "…",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i="1" dirty="0"/>
              <a:t>	</a:t>
            </a:r>
            <a:r>
              <a:rPr lang="en-GB" i="1" dirty="0" err="1"/>
              <a:t>meta.data</a:t>
            </a:r>
            <a:r>
              <a:rPr lang="en-GB" dirty="0"/>
              <a:t> = metadata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/>
              <a:t>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1A60F8-F3FC-B641-B907-EFD62F617AA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The workflow is generally the same than for single-cell RNA-seq, when data has been processed with standard 10X Genomics-provided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-count-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atac</a:t>
            </a:r>
            <a:r>
              <a:rPr lang="en-US" dirty="0">
                <a:ea typeface="Menlo" panose="020B0609030804020204" pitchFamily="49" charset="0"/>
              </a:rPr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AFD6A2-F4C9-5446-ADF8-AE20D0C67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7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9ED4B-5169-634B-9F43-067E4AEF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specificities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6F11D-4EBF-2F4A-969C-1471D488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enlo" panose="020B0609030804020204" pitchFamily="49" charset="0"/>
              </a:rPr>
              <a:t>Single-cell ATAC-seq is extremely sparse, compared to single-cell RNA-seq, for several reasons: </a:t>
            </a:r>
          </a:p>
          <a:p>
            <a:pPr marL="342900" indent="-342900">
              <a:buFontTx/>
              <a:buChar char="-"/>
            </a:pPr>
            <a:r>
              <a:rPr lang="en-US" dirty="0">
                <a:ea typeface="Menlo" panose="020B0609030804020204" pitchFamily="49" charset="0"/>
              </a:rPr>
              <a:t>The number of features directly depends on the number of identified open chromatin loci. The more cells, the more features!</a:t>
            </a:r>
          </a:p>
          <a:p>
            <a:pPr marL="342900" indent="-342900">
              <a:buFontTx/>
              <a:buChar char="-"/>
            </a:pPr>
            <a:r>
              <a:rPr lang="en-US" dirty="0">
                <a:ea typeface="Menlo" panose="020B0609030804020204" pitchFamily="49" charset="0"/>
              </a:rPr>
              <a:t>The tagmentation reaction does not systematically occur at all open chromatin loci in a cell: there are lots of dropouts!</a:t>
            </a:r>
          </a:p>
          <a:p>
            <a:pPr marL="342900" indent="-342900">
              <a:buFontTx/>
              <a:buChar char="-"/>
            </a:pPr>
            <a:r>
              <a:rPr lang="en-US" dirty="0">
                <a:ea typeface="Menlo" panose="020B0609030804020204" pitchFamily="49" charset="0"/>
              </a:rPr>
              <a:t>For each chromatin open locus in a cell, a maximum of 2 tags can be read at best (4, if the DNA is replicated).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03F86B-4EC9-BC4C-8284-19A10FD9B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9ED4B-5169-634B-9F43-067E4AEF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data normalization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6F11D-4EBF-2F4A-969C-1471D488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enlo" panose="020B0609030804020204" pitchFamily="49" charset="0"/>
              </a:rPr>
              <a:t>Because of sparsity, one can simply binarize the data for each chromatin accessible locus. </a:t>
            </a:r>
          </a:p>
          <a:p>
            <a:r>
              <a:rPr lang="en-US" dirty="0">
                <a:ea typeface="Menlo" panose="020B0609030804020204" pitchFamily="49" charset="0"/>
                <a:sym typeface="Wingdings" pitchFamily="2" charset="2"/>
              </a:rPr>
              <a:t> Any locus with &gt; 0 tags is considered “accessible”.</a:t>
            </a:r>
            <a:endParaRPr lang="en-US" dirty="0">
              <a:ea typeface="Menlo" panose="020B0609030804020204" pitchFamily="49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FE85EC6-1C15-AD43-B0A8-FDA09B74E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00534"/>
              </p:ext>
            </p:extLst>
          </p:nvPr>
        </p:nvGraphicFramePr>
        <p:xfrm>
          <a:off x="1814743" y="3068074"/>
          <a:ext cx="3750302" cy="233293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89318">
                  <a:extLst>
                    <a:ext uri="{9D8B030D-6E8A-4147-A177-3AD203B41FA5}">
                      <a16:colId xmlns:a16="http://schemas.microsoft.com/office/drawing/2014/main" val="3977848606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2254708668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1433606081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1961077256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3845127030"/>
                    </a:ext>
                  </a:extLst>
                </a:gridCol>
              </a:tblGrid>
              <a:tr h="5832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1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2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3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4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015488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1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190765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2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840682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3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979941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C6FEA4-D194-9B42-9422-BAFAC41E5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042219"/>
              </p:ext>
            </p:extLst>
          </p:nvPr>
        </p:nvGraphicFramePr>
        <p:xfrm>
          <a:off x="7268028" y="3068074"/>
          <a:ext cx="3750302" cy="233293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89318">
                  <a:extLst>
                    <a:ext uri="{9D8B030D-6E8A-4147-A177-3AD203B41FA5}">
                      <a16:colId xmlns:a16="http://schemas.microsoft.com/office/drawing/2014/main" val="3977848606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2254708668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1433606081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1961077256"/>
                    </a:ext>
                  </a:extLst>
                </a:gridCol>
                <a:gridCol w="715246">
                  <a:extLst>
                    <a:ext uri="{9D8B030D-6E8A-4147-A177-3AD203B41FA5}">
                      <a16:colId xmlns:a16="http://schemas.microsoft.com/office/drawing/2014/main" val="3845127030"/>
                    </a:ext>
                  </a:extLst>
                </a:gridCol>
              </a:tblGrid>
              <a:tr h="5832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1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2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3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4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015488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1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90765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2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840682"/>
                  </a:ext>
                </a:extLst>
              </a:tr>
              <a:tr h="583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locus 3</a:t>
                      </a:r>
                    </a:p>
                  </a:txBody>
                  <a:tcPr>
                    <a:lnR>
                      <a:noFill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799411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F323B25F-02D7-614B-B358-98EABFD56842}"/>
              </a:ext>
            </a:extLst>
          </p:cNvPr>
          <p:cNvSpPr/>
          <p:nvPr/>
        </p:nvSpPr>
        <p:spPr>
          <a:xfrm>
            <a:off x="5958286" y="3927715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09F9B5-1182-4347-9EE0-42757C8C2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7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9ED4B-5169-634B-9F43-067E4AEF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data dimensionality reduction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6F11D-4EBF-2F4A-969C-1471D488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enlo" panose="020B0609030804020204" pitchFamily="49" charset="0"/>
              </a:rPr>
              <a:t>Again because of sparsity, PCA does not reliably give consistent results. </a:t>
            </a:r>
          </a:p>
          <a:p>
            <a:r>
              <a:rPr lang="en-US" dirty="0">
                <a:ea typeface="Menlo" panose="020B0609030804020204" pitchFamily="49" charset="0"/>
                <a:sym typeface="Wingdings" pitchFamily="2" charset="2"/>
              </a:rPr>
              <a:t> Latent semantic indexing (LSI) seems to be an ideal approach to dimensionality reduction of </a:t>
            </a:r>
            <a:r>
              <a:rPr lang="en-US" dirty="0" err="1">
                <a:ea typeface="Menlo" panose="020B0609030804020204" pitchFamily="49" charset="0"/>
                <a:sym typeface="Wingdings" pitchFamily="2" charset="2"/>
              </a:rPr>
              <a:t>scATACseq</a:t>
            </a:r>
            <a:r>
              <a:rPr lang="en-US" dirty="0">
                <a:ea typeface="Menlo" panose="020B0609030804020204" pitchFamily="49" charset="0"/>
                <a:sym typeface="Wingdings" pitchFamily="2" charset="2"/>
              </a:rPr>
              <a:t> data.</a:t>
            </a:r>
            <a:endParaRPr lang="en-US" dirty="0">
              <a:ea typeface="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871A5-B82C-7A4E-A67A-E3637ABC2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AE900028-9898-7446-B7BC-1ED220C6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02" y="2716118"/>
            <a:ext cx="11600996" cy="36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9ED4B-5169-634B-9F43-067E4AEF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clustering from single-cell ATAC-seq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6F11D-4EBF-2F4A-969C-1471D488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enlo" panose="020B0609030804020204" pitchFamily="49" charset="0"/>
              </a:rPr>
              <a:t>Once the data is in a reduced dimensionality, clustering can be performed just like for single-cell RNA-seq, using graph-based methods.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871A5-B82C-7A4E-A67A-E3637ABC2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1B3B-9DD7-2847-9E3C-76AF0E8B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9" y="2389516"/>
            <a:ext cx="9703982" cy="38863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5ED7F3-6C73-214A-A794-D6A9AB802D52}"/>
              </a:ext>
            </a:extLst>
          </p:cNvPr>
          <p:cNvSpPr/>
          <p:nvPr/>
        </p:nvSpPr>
        <p:spPr>
          <a:xfrm>
            <a:off x="463274" y="5339828"/>
            <a:ext cx="6692437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056CD-1A08-A94D-BA16-713D1B3894FC}"/>
              </a:ext>
            </a:extLst>
          </p:cNvPr>
          <p:cNvSpPr/>
          <p:nvPr/>
        </p:nvSpPr>
        <p:spPr>
          <a:xfrm>
            <a:off x="2281443" y="5456786"/>
            <a:ext cx="6692437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29CA3-82F7-DE4D-A2FB-63B15CCCD521}"/>
              </a:ext>
            </a:extLst>
          </p:cNvPr>
          <p:cNvSpPr txBox="1"/>
          <p:nvPr/>
        </p:nvSpPr>
        <p:spPr>
          <a:xfrm>
            <a:off x="2281443" y="5199320"/>
            <a:ext cx="154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Manual/automated filtering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CC1B6-9BEB-3A45-A41A-E79602B6A6E2}"/>
              </a:ext>
            </a:extLst>
          </p:cNvPr>
          <p:cNvSpPr txBox="1"/>
          <p:nvPr/>
        </p:nvSpPr>
        <p:spPr>
          <a:xfrm>
            <a:off x="4503648" y="5199320"/>
            <a:ext cx="154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LSI + SVD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9642B-337D-8642-ADF2-FC5ED4B8BA08}"/>
              </a:ext>
            </a:extLst>
          </p:cNvPr>
          <p:cNvSpPr txBox="1"/>
          <p:nvPr/>
        </p:nvSpPr>
        <p:spPr>
          <a:xfrm>
            <a:off x="6683323" y="5199320"/>
            <a:ext cx="1541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Pearson, </a:t>
            </a:r>
          </a:p>
          <a:p>
            <a:pPr algn="ctr"/>
            <a:r>
              <a:rPr lang="en-US" sz="1200" dirty="0"/>
              <a:t>Jaccard,</a:t>
            </a:r>
          </a:p>
          <a:p>
            <a:pPr algn="ctr"/>
            <a:r>
              <a:rPr lang="en-US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66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5313-18EE-554A-ACAC-0A817D00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k-Nearest Neighbors graph (with k =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74C18-4E72-5542-A086-D67B89FB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1DED1-D941-EB45-AADA-95569D585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413;p26">
            <a:extLst>
              <a:ext uri="{FF2B5EF4-FFF2-40B4-BE49-F238E27FC236}">
                <a16:creationId xmlns:a16="http://schemas.microsoft.com/office/drawing/2014/main" id="{52778480-8A19-084C-BD06-EF9BCBADAF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E43763-32C2-6849-9804-69E07E4B6752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5CA355-E9C1-D346-B288-AEE641D3312C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08E0C-7A9E-3749-B1B1-8BA7F316F468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A48B95-E301-9246-995A-FB8F00BEC870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90866-80EB-8648-99D9-DC17D4E55FF5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0EA874-5B9C-4444-A567-0604E5CE165F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4230C2-0E8E-A841-B69C-69B2F3D0F41A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817CFC-ED8A-4B43-BF80-861F5ECCA9BD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C1F6FF-8626-E94F-8C10-E94A19C4E3E6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31E5CE-2100-F348-B3EF-F33A1832B70C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B00779-A423-E846-9CCF-3D040DA26A22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0462BD-B9B9-A140-8BA4-068226143609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ED8232-F822-2743-A134-818C36EC98E3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766008-5582-704C-810D-2019695CC48F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B71A6A-4A54-A44F-A3CE-DD39FEA2A79A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1D2F4A-A16B-F641-897C-67979D19FA1C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E9AA0F-DFA9-C74B-881D-F0D3A8501A66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169860-7B75-DA41-9C7D-9556A684B731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7E7AE8-971D-2B43-B4F9-BC593857301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8CD102-AAF0-714F-B658-17C7B06E7AAE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77B3A5-A626-DF4E-AF58-EB3615ACA8DA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4BCA5-143F-444E-90CE-E52B4969D75A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04E266-98D2-3849-BFF6-9F987B106ECE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D43A3-8904-224D-9AC3-0DB832B002D2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6DC1CE-91B1-5047-A9E5-3EAF7DC2525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2216D3-7037-384B-8161-B61A9243CB14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47CDD0-9A53-664D-B297-C20778B4D4EA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630F04-AEE9-9A44-A268-28AEDD6F8FA0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0A9D29-860B-0640-89FC-44000720E39C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B8A472-D6C3-3040-86B0-BE13E6E0B5A9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6E693D-D749-0C4D-A726-68A6DC225CC5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B0359A-BCC7-9C40-8973-BE1C487AC5D1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64EB4D-B511-1E45-A2BE-E23B6D847317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63E9D5-C4E5-F843-A3A9-0BCAD61E22A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1FB587-B97E-F443-9C01-A638BFB9C104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655EA73-3B88-9248-9C37-BD9DAE3D2172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CE7015A-C4D8-AF4A-B635-BDC19B94D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3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08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nice_theme</Template>
  <TotalTime>58</TotalTime>
  <Words>790</Words>
  <Application>Microsoft Macintosh PowerPoint</Application>
  <PresentationFormat>Widescreen</PresentationFormat>
  <Paragraphs>108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</vt:lpstr>
      <vt:lpstr>Calibri</vt:lpstr>
      <vt:lpstr>Calibri Light</vt:lpstr>
      <vt:lpstr>Comfortaa</vt:lpstr>
      <vt:lpstr>Menlo</vt:lpstr>
      <vt:lpstr>nice_theme</vt:lpstr>
      <vt:lpstr>Lecture 3  Downstream processing of single-cell ATAC-seq  Filtering, normalizing and clustering data</vt:lpstr>
      <vt:lpstr>PowerPoint Presentation</vt:lpstr>
      <vt:lpstr>Creating a Signac object</vt:lpstr>
      <vt:lpstr>Single-cell ATAC-seq specificities</vt:lpstr>
      <vt:lpstr>Single-cell ATAC-seq data normalization </vt:lpstr>
      <vt:lpstr>Single-cell ATAC-seq data dimensionality reduction </vt:lpstr>
      <vt:lpstr>Cell clustering from single-cell ATAC-seq data 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Jacques Serizay</dc:creator>
  <cp:lastModifiedBy>Jacques Serizay</cp:lastModifiedBy>
  <cp:revision>10</cp:revision>
  <dcterms:created xsi:type="dcterms:W3CDTF">2021-09-02T06:41:37Z</dcterms:created>
  <dcterms:modified xsi:type="dcterms:W3CDTF">2021-09-02T07:40:05Z</dcterms:modified>
</cp:coreProperties>
</file>